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84" r:id="rId2"/>
    <p:sldId id="272" r:id="rId3"/>
    <p:sldId id="273" r:id="rId4"/>
    <p:sldId id="274" r:id="rId5"/>
    <p:sldId id="275" r:id="rId6"/>
    <p:sldId id="277" r:id="rId7"/>
    <p:sldId id="281" r:id="rId8"/>
    <p:sldId id="280" r:id="rId9"/>
    <p:sldId id="283" r:id="rId10"/>
    <p:sldId id="276" r:id="rId11"/>
    <p:sldId id="27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61"/>
    <p:restoredTop sz="95377"/>
  </p:normalViewPr>
  <p:slideViewPr>
    <p:cSldViewPr snapToGrid="0" snapToObjects="1">
      <p:cViewPr varScale="1">
        <p:scale>
          <a:sx n="143" d="100"/>
          <a:sy n="143" d="100"/>
        </p:scale>
        <p:origin x="53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9220D5-F5BB-6848-A167-962FE0A0102D}" type="datetimeFigureOut">
              <a:rPr lang="en-US" smtClean="0"/>
              <a:t>7/19/21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4283101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9220D5-F5BB-6848-A167-962FE0A0102D}" type="datetimeFigureOut">
              <a:rPr lang="en-US" smtClean="0"/>
              <a:t>7/19/21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3095416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9220D5-F5BB-6848-A167-962FE0A0102D}" type="datetimeFigureOut">
              <a:rPr lang="en-US" smtClean="0"/>
              <a:t>7/19/21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3943576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9220D5-F5BB-6848-A167-962FE0A0102D}" type="datetimeFigureOut">
              <a:rPr lang="en-US" smtClean="0"/>
              <a:t>7/19/21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3889895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9220D5-F5BB-6848-A167-962FE0A0102D}" type="datetimeFigureOut">
              <a:rPr lang="en-US" smtClean="0"/>
              <a:t>7/19/21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109721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9220D5-F5BB-6848-A167-962FE0A0102D}" type="datetimeFigureOut">
              <a:rPr lang="en-US" smtClean="0"/>
              <a:t>7/19/21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417172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9220D5-F5BB-6848-A167-962FE0A0102D}" type="datetimeFigureOut">
              <a:rPr lang="en-US" smtClean="0"/>
              <a:t>7/19/21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1631113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9220D5-F5BB-6848-A167-962FE0A0102D}" type="datetimeFigureOut">
              <a:rPr lang="en-US" smtClean="0"/>
              <a:t>7/19/21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2125624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9220D5-F5BB-6848-A167-962FE0A0102D}" type="datetimeFigureOut">
              <a:rPr lang="en-US" smtClean="0"/>
              <a:t>7/19/21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2255098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9220D5-F5BB-6848-A167-962FE0A0102D}" type="datetimeFigureOut">
              <a:rPr lang="en-US" smtClean="0"/>
              <a:t>7/19/21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2944136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9220D5-F5BB-6848-A167-962FE0A0102D}" type="datetimeFigureOut">
              <a:rPr lang="en-US" smtClean="0"/>
              <a:t>7/19/21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2E3343-2736-9743-8024-D7822CEB3B7A}" type="slidenum">
              <a:rPr lang="en-US" smtClean="0"/>
              <a:t>‹#›</a:t>
            </a:fld>
            <a:endParaRPr lang="en-US"/>
          </a:p>
        </p:txBody>
      </p:sp>
    </p:spTree>
    <p:extLst>
      <p:ext uri="{BB962C8B-B14F-4D97-AF65-F5344CB8AC3E}">
        <p14:creationId xmlns:p14="http://schemas.microsoft.com/office/powerpoint/2010/main" val="3399107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3000"/>
                <a:satMod val="150000"/>
                <a:shade val="98000"/>
                <a:lumMod val="102000"/>
              </a:schemeClr>
            </a:gs>
            <a:gs pos="100000">
              <a:schemeClr val="bg2">
                <a:tint val="98000"/>
                <a:satMod val="130000"/>
                <a:shade val="90000"/>
                <a:lumMod val="103000"/>
              </a:schemeClr>
            </a:gs>
            <a:gs pos="100000">
              <a:schemeClr val="bg2">
                <a:shade val="63000"/>
                <a:satMod val="120000"/>
              </a:schemeClr>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9220D5-F5BB-6848-A167-962FE0A0102D}" type="datetimeFigureOut">
              <a:rPr lang="en-US" smtClean="0"/>
              <a:t>7/19/21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2E3343-2736-9743-8024-D7822CEB3B7A}" type="slidenum">
              <a:rPr lang="en-US" smtClean="0"/>
              <a:t>‹#›</a:t>
            </a:fld>
            <a:endParaRPr lang="en-US"/>
          </a:p>
        </p:txBody>
      </p:sp>
    </p:spTree>
    <p:extLst>
      <p:ext uri="{BB962C8B-B14F-4D97-AF65-F5344CB8AC3E}">
        <p14:creationId xmlns:p14="http://schemas.microsoft.com/office/powerpoint/2010/main" val="400557139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E74F1C-95D5-BF43-96C0-BAFAD5E5C6AF}"/>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9E2D03-4C72-D542-B286-96D5237ED93E}"/>
              </a:ext>
            </a:extLst>
          </p:cNvPr>
          <p:cNvSpPr>
            <a:spLocks noGrp="1"/>
          </p:cNvSpPr>
          <p:nvPr>
            <p:ph type="ctrTitle"/>
          </p:nvPr>
        </p:nvSpPr>
        <p:spPr>
          <a:xfrm>
            <a:off x="1524000" y="1683809"/>
            <a:ext cx="9144000" cy="879601"/>
          </a:xfrm>
          <a:solidFill>
            <a:schemeClr val="bg1">
              <a:alpha val="49000"/>
            </a:schemeClr>
          </a:solidFill>
        </p:spPr>
        <p:txBody>
          <a:bodyPr>
            <a:noAutofit/>
          </a:bodyPr>
          <a:lstStyle/>
          <a:p>
            <a:r>
              <a:rPr lang="en-US" b="1" dirty="0">
                <a:solidFill>
                  <a:srgbClr val="0432FF"/>
                </a:solidFill>
              </a:rPr>
              <a:t>The Big Mountain Resort</a:t>
            </a:r>
          </a:p>
        </p:txBody>
      </p:sp>
      <p:sp>
        <p:nvSpPr>
          <p:cNvPr id="3" name="Subtitle 2">
            <a:extLst>
              <a:ext uri="{FF2B5EF4-FFF2-40B4-BE49-F238E27FC236}">
                <a16:creationId xmlns:a16="http://schemas.microsoft.com/office/drawing/2014/main" id="{EBFBB297-62BB-D646-A069-CC837A8D9A53}"/>
              </a:ext>
            </a:extLst>
          </p:cNvPr>
          <p:cNvSpPr>
            <a:spLocks noGrp="1"/>
          </p:cNvSpPr>
          <p:nvPr>
            <p:ph type="subTitle" idx="1"/>
          </p:nvPr>
        </p:nvSpPr>
        <p:spPr>
          <a:xfrm>
            <a:off x="2783958" y="2563410"/>
            <a:ext cx="6624084" cy="571806"/>
          </a:xfrm>
          <a:solidFill>
            <a:schemeClr val="bg1">
              <a:alpha val="50000"/>
            </a:schemeClr>
          </a:solidFill>
        </p:spPr>
        <p:txBody>
          <a:bodyPr>
            <a:noAutofit/>
          </a:bodyPr>
          <a:lstStyle/>
          <a:p>
            <a:r>
              <a:rPr lang="en-US" sz="4000" b="1" dirty="0">
                <a:solidFill>
                  <a:srgbClr val="0432FF"/>
                </a:solidFill>
                <a:latin typeface="+mj-lt"/>
              </a:rPr>
              <a:t>Ticket Pricing Predictive Model</a:t>
            </a:r>
          </a:p>
        </p:txBody>
      </p:sp>
      <p:sp>
        <p:nvSpPr>
          <p:cNvPr id="5" name="TextBox 4">
            <a:extLst>
              <a:ext uri="{FF2B5EF4-FFF2-40B4-BE49-F238E27FC236}">
                <a16:creationId xmlns:a16="http://schemas.microsoft.com/office/drawing/2014/main" id="{63D08553-E9F9-0D4E-943E-375E5EE90334}"/>
              </a:ext>
            </a:extLst>
          </p:cNvPr>
          <p:cNvSpPr txBox="1"/>
          <p:nvPr/>
        </p:nvSpPr>
        <p:spPr>
          <a:xfrm>
            <a:off x="1169582" y="6246000"/>
            <a:ext cx="1977655" cy="461665"/>
          </a:xfrm>
          <a:prstGeom prst="rect">
            <a:avLst/>
          </a:prstGeom>
          <a:solidFill>
            <a:schemeClr val="bg1"/>
          </a:solidFill>
        </p:spPr>
        <p:txBody>
          <a:bodyPr wrap="square" rtlCol="0">
            <a:spAutoFit/>
          </a:bodyPr>
          <a:lstStyle/>
          <a:p>
            <a:r>
              <a:rPr lang="en-US" sz="2400" dirty="0"/>
              <a:t>July 19</a:t>
            </a:r>
            <a:r>
              <a:rPr lang="en-US" sz="2400" baseline="30000" dirty="0"/>
              <a:t>th</a:t>
            </a:r>
            <a:r>
              <a:rPr lang="en-US" sz="2400" dirty="0"/>
              <a:t>, 2021</a:t>
            </a:r>
          </a:p>
        </p:txBody>
      </p:sp>
    </p:spTree>
    <p:extLst>
      <p:ext uri="{BB962C8B-B14F-4D97-AF65-F5344CB8AC3E}">
        <p14:creationId xmlns:p14="http://schemas.microsoft.com/office/powerpoint/2010/main" val="3478529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54CAB-3B48-5841-B7F0-5C177AEC65E8}"/>
              </a:ext>
            </a:extLst>
          </p:cNvPr>
          <p:cNvSpPr>
            <a:spLocks noGrp="1"/>
          </p:cNvSpPr>
          <p:nvPr>
            <p:ph type="title"/>
          </p:nvPr>
        </p:nvSpPr>
        <p:spPr/>
        <p:txBody>
          <a:bodyPr/>
          <a:lstStyle/>
          <a:p>
            <a:r>
              <a:rPr lang="en-US" dirty="0"/>
              <a:t>Summary and conclusion</a:t>
            </a:r>
          </a:p>
        </p:txBody>
      </p:sp>
      <p:sp>
        <p:nvSpPr>
          <p:cNvPr id="3" name="Content Placeholder 2">
            <a:extLst>
              <a:ext uri="{FF2B5EF4-FFF2-40B4-BE49-F238E27FC236}">
                <a16:creationId xmlns:a16="http://schemas.microsoft.com/office/drawing/2014/main" id="{CBD73A0A-E052-3948-946D-C54502DE7D4E}"/>
              </a:ext>
            </a:extLst>
          </p:cNvPr>
          <p:cNvSpPr>
            <a:spLocks noGrp="1"/>
          </p:cNvSpPr>
          <p:nvPr>
            <p:ph idx="1"/>
          </p:nvPr>
        </p:nvSpPr>
        <p:spPr/>
        <p:txBody>
          <a:bodyPr>
            <a:normAutofit/>
          </a:bodyPr>
          <a:lstStyle/>
          <a:p>
            <a:pPr lvl="0"/>
            <a:r>
              <a:rPr lang="en-US" dirty="0">
                <a:solidFill>
                  <a:srgbClr val="0432FF"/>
                </a:solidFill>
              </a:rPr>
              <a:t>Increase the ticket prices</a:t>
            </a:r>
            <a:r>
              <a:rPr lang="en-US" dirty="0"/>
              <a:t>. The current average ticket pricing scheme is too low. Big Mountain resort possesses facilities that are highly valued by consumers and should take advantage of that.</a:t>
            </a:r>
          </a:p>
          <a:p>
            <a:pPr lvl="0"/>
            <a:r>
              <a:rPr lang="en-US" dirty="0">
                <a:solidFill>
                  <a:srgbClr val="0432FF"/>
                </a:solidFill>
              </a:rPr>
              <a:t>Invest on increasing the vertical drop</a:t>
            </a:r>
            <a:r>
              <a:rPr lang="en-US" dirty="0"/>
              <a:t>. This has the highest potential to support higher ticket prices. </a:t>
            </a:r>
          </a:p>
          <a:p>
            <a:pPr lvl="0"/>
            <a:r>
              <a:rPr lang="en-US" dirty="0">
                <a:solidFill>
                  <a:srgbClr val="0432FF"/>
                </a:solidFill>
              </a:rPr>
              <a:t>Close at least one least used run</a:t>
            </a:r>
            <a:r>
              <a:rPr lang="en-US" dirty="0"/>
              <a:t>, it has zero impact on ticket pricing and thus will save the resort the operational cost for that particular run.</a:t>
            </a:r>
          </a:p>
          <a:p>
            <a:pPr lvl="0"/>
            <a:r>
              <a:rPr lang="en-US" dirty="0">
                <a:solidFill>
                  <a:srgbClr val="0432FF"/>
                </a:solidFill>
              </a:rPr>
              <a:t>There is a potential to close up to 5 runs</a:t>
            </a:r>
            <a:r>
              <a:rPr lang="en-US" dirty="0"/>
              <a:t>. This will depend on the operation cost of each run (the information we don’t have currently). </a:t>
            </a:r>
          </a:p>
        </p:txBody>
      </p:sp>
    </p:spTree>
    <p:extLst>
      <p:ext uri="{BB962C8B-B14F-4D97-AF65-F5344CB8AC3E}">
        <p14:creationId xmlns:p14="http://schemas.microsoft.com/office/powerpoint/2010/main" val="4153865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B01C6-E023-DD4B-A137-3FD1D239620B}"/>
              </a:ext>
            </a:extLst>
          </p:cNvPr>
          <p:cNvSpPr>
            <a:spLocks noGrp="1"/>
          </p:cNvSpPr>
          <p:nvPr>
            <p:ph type="title"/>
          </p:nvPr>
        </p:nvSpPr>
        <p:spPr/>
        <p:txBody>
          <a:bodyPr/>
          <a:lstStyle/>
          <a:p>
            <a:r>
              <a:rPr lang="en-US" dirty="0"/>
              <a:t>Further Work</a:t>
            </a:r>
          </a:p>
        </p:txBody>
      </p:sp>
      <p:sp>
        <p:nvSpPr>
          <p:cNvPr id="3" name="Content Placeholder 2">
            <a:extLst>
              <a:ext uri="{FF2B5EF4-FFF2-40B4-BE49-F238E27FC236}">
                <a16:creationId xmlns:a16="http://schemas.microsoft.com/office/drawing/2014/main" id="{1F7F7678-101E-1A4A-AF9E-238B55A9ED6F}"/>
              </a:ext>
            </a:extLst>
          </p:cNvPr>
          <p:cNvSpPr>
            <a:spLocks noGrp="1"/>
          </p:cNvSpPr>
          <p:nvPr>
            <p:ph idx="1"/>
          </p:nvPr>
        </p:nvSpPr>
        <p:spPr/>
        <p:txBody>
          <a:bodyPr/>
          <a:lstStyle/>
          <a:p>
            <a:r>
              <a:rPr lang="en-US" dirty="0"/>
              <a:t>With all the information at hand (such as operational cost of each facility), Big Mountain management can utilize the model to conducted different combination of scenarios to see their effect on pricing and revenue</a:t>
            </a:r>
          </a:p>
          <a:p>
            <a:r>
              <a:rPr lang="en-US" dirty="0"/>
              <a:t>This will help the management :</a:t>
            </a:r>
          </a:p>
          <a:p>
            <a:pPr lvl="1"/>
            <a:r>
              <a:rPr lang="en-US" dirty="0"/>
              <a:t>to make strategic decisions to invest on facilities that have positive impact on price</a:t>
            </a:r>
          </a:p>
          <a:p>
            <a:pPr lvl="1"/>
            <a:r>
              <a:rPr lang="en-US" dirty="0"/>
              <a:t>to identify and close certain facilities that have minimum impact on pricing but with high operational cost.</a:t>
            </a:r>
          </a:p>
        </p:txBody>
      </p:sp>
    </p:spTree>
    <p:extLst>
      <p:ext uri="{BB962C8B-B14F-4D97-AF65-F5344CB8AC3E}">
        <p14:creationId xmlns:p14="http://schemas.microsoft.com/office/powerpoint/2010/main" val="3552208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02928-F8F1-8747-AC8E-602A225932A5}"/>
              </a:ext>
            </a:extLst>
          </p:cNvPr>
          <p:cNvSpPr>
            <a:spLocks noGrp="1"/>
          </p:cNvSpPr>
          <p:nvPr>
            <p:ph type="title"/>
          </p:nvPr>
        </p:nvSpPr>
        <p:spPr/>
        <p:txBody>
          <a:bodyPr/>
          <a:lstStyle/>
          <a:p>
            <a:r>
              <a:rPr lang="en-US" dirty="0"/>
              <a:t>Problem Identification</a:t>
            </a:r>
          </a:p>
        </p:txBody>
      </p:sp>
      <p:sp>
        <p:nvSpPr>
          <p:cNvPr id="7" name="Content Placeholder 6">
            <a:extLst>
              <a:ext uri="{FF2B5EF4-FFF2-40B4-BE49-F238E27FC236}">
                <a16:creationId xmlns:a16="http://schemas.microsoft.com/office/drawing/2014/main" id="{C0EBB3B6-1BF0-8F44-9390-CE0ECE195356}"/>
              </a:ext>
            </a:extLst>
          </p:cNvPr>
          <p:cNvSpPr>
            <a:spLocks noGrp="1"/>
          </p:cNvSpPr>
          <p:nvPr>
            <p:ph idx="1"/>
          </p:nvPr>
        </p:nvSpPr>
        <p:spPr>
          <a:xfrm>
            <a:off x="155945" y="1478037"/>
            <a:ext cx="6560289" cy="5167312"/>
          </a:xfrm>
        </p:spPr>
        <p:txBody>
          <a:bodyPr>
            <a:noAutofit/>
          </a:bodyPr>
          <a:lstStyle/>
          <a:p>
            <a:r>
              <a:rPr lang="en-US" dirty="0"/>
              <a:t>Big Mountain resort bases its ticket pricing on the average price in its market segment</a:t>
            </a:r>
          </a:p>
          <a:p>
            <a:endParaRPr lang="en-US" dirty="0"/>
          </a:p>
          <a:p>
            <a:r>
              <a:rPr lang="en-US" dirty="0"/>
              <a:t>This pricing scheme has two main draw backs</a:t>
            </a:r>
          </a:p>
          <a:p>
            <a:endParaRPr lang="en-US" dirty="0"/>
          </a:p>
          <a:p>
            <a:pPr marL="971550" lvl="1" indent="-514350">
              <a:buFont typeface="+mj-lt"/>
              <a:buAutoNum type="arabicPeriod"/>
            </a:pPr>
            <a:r>
              <a:rPr lang="en-US" dirty="0"/>
              <a:t>It does not capitalize on the facilities the resort owns</a:t>
            </a:r>
          </a:p>
          <a:p>
            <a:pPr marL="971550" lvl="1" indent="-514350">
              <a:buFont typeface="+mj-lt"/>
              <a:buAutoNum type="arabicPeriod"/>
            </a:pPr>
            <a:endParaRPr lang="en-US" dirty="0"/>
          </a:p>
          <a:p>
            <a:pPr marL="971550" lvl="1" indent="-514350">
              <a:buFont typeface="+mj-lt"/>
              <a:buAutoNum type="arabicPeriod"/>
            </a:pPr>
            <a:r>
              <a:rPr lang="en-US" dirty="0"/>
              <a:t>It does not provide an insight on which facilities are important compared to the others which in turn hampers investment strategy</a:t>
            </a:r>
            <a:r>
              <a:rPr lang="en-US" dirty="0">
                <a:effectLst/>
              </a:rPr>
              <a:t> </a:t>
            </a:r>
            <a:endParaRPr lang="en-US" dirty="0"/>
          </a:p>
          <a:p>
            <a:pPr marL="971550" lvl="1" indent="-514350">
              <a:buFont typeface="+mj-lt"/>
              <a:buAutoNum type="arabicPeriod"/>
            </a:pPr>
            <a:endParaRPr lang="en-US" dirty="0"/>
          </a:p>
        </p:txBody>
      </p:sp>
      <p:sp>
        <p:nvSpPr>
          <p:cNvPr id="4" name="AutoShape 2">
            <a:extLst>
              <a:ext uri="{FF2B5EF4-FFF2-40B4-BE49-F238E27FC236}">
                <a16:creationId xmlns:a16="http://schemas.microsoft.com/office/drawing/2014/main" id="{60C79EC1-E2DB-AB40-A7EF-029FFBD74C60}"/>
              </a:ext>
            </a:extLst>
          </p:cNvPr>
          <p:cNvSpPr>
            <a:spLocks noChangeAspect="1" noChangeArrowheads="1"/>
          </p:cNvSpPr>
          <p:nvPr/>
        </p:nvSpPr>
        <p:spPr bwMode="auto">
          <a:xfrm>
            <a:off x="5943599" y="3276599"/>
            <a:ext cx="3530009" cy="353000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2A3F3544-7349-F949-AAEE-ABE2CDCC6D39}"/>
              </a:ext>
            </a:extLst>
          </p:cNvPr>
          <p:cNvPicPr>
            <a:picLocks noChangeAspect="1"/>
          </p:cNvPicPr>
          <p:nvPr/>
        </p:nvPicPr>
        <p:blipFill rotWithShape="1">
          <a:blip r:embed="rId2"/>
          <a:srcRect l="17604" t="12248" r="29295" b="27132"/>
          <a:stretch/>
        </p:blipFill>
        <p:spPr>
          <a:xfrm>
            <a:off x="7847644" y="0"/>
            <a:ext cx="4344356" cy="3276600"/>
          </a:xfrm>
          <a:prstGeom prst="rect">
            <a:avLst/>
          </a:prstGeom>
        </p:spPr>
      </p:pic>
      <p:pic>
        <p:nvPicPr>
          <p:cNvPr id="13" name="Picture 12">
            <a:extLst>
              <a:ext uri="{FF2B5EF4-FFF2-40B4-BE49-F238E27FC236}">
                <a16:creationId xmlns:a16="http://schemas.microsoft.com/office/drawing/2014/main" id="{846F3FCC-BF74-5349-B3E3-AF852F7AA00A}"/>
              </a:ext>
            </a:extLst>
          </p:cNvPr>
          <p:cNvPicPr>
            <a:picLocks noChangeAspect="1"/>
          </p:cNvPicPr>
          <p:nvPr/>
        </p:nvPicPr>
        <p:blipFill rotWithShape="1">
          <a:blip r:embed="rId3"/>
          <a:srcRect t="4139" b="10837"/>
          <a:stretch/>
        </p:blipFill>
        <p:spPr>
          <a:xfrm>
            <a:off x="6858000" y="0"/>
            <a:ext cx="5334000" cy="3848986"/>
          </a:xfrm>
          <a:prstGeom prst="rect">
            <a:avLst/>
          </a:prstGeom>
        </p:spPr>
      </p:pic>
      <p:pic>
        <p:nvPicPr>
          <p:cNvPr id="10" name="Picture 9">
            <a:extLst>
              <a:ext uri="{FF2B5EF4-FFF2-40B4-BE49-F238E27FC236}">
                <a16:creationId xmlns:a16="http://schemas.microsoft.com/office/drawing/2014/main" id="{7B9E4D91-0AA4-3645-8483-A34AB44797C6}"/>
              </a:ext>
            </a:extLst>
          </p:cNvPr>
          <p:cNvPicPr>
            <a:picLocks noChangeAspect="1"/>
          </p:cNvPicPr>
          <p:nvPr/>
        </p:nvPicPr>
        <p:blipFill rotWithShape="1">
          <a:blip r:embed="rId2"/>
          <a:srcRect l="74725" t="19380" r="2019" b="35504"/>
          <a:stretch/>
        </p:blipFill>
        <p:spPr>
          <a:xfrm>
            <a:off x="7751133" y="3155077"/>
            <a:ext cx="3111795" cy="3702923"/>
          </a:xfrm>
          <a:prstGeom prst="rect">
            <a:avLst/>
          </a:prstGeom>
        </p:spPr>
      </p:pic>
      <p:sp>
        <p:nvSpPr>
          <p:cNvPr id="11" name="TextBox 10">
            <a:extLst>
              <a:ext uri="{FF2B5EF4-FFF2-40B4-BE49-F238E27FC236}">
                <a16:creationId xmlns:a16="http://schemas.microsoft.com/office/drawing/2014/main" id="{73DD6CAD-B8F9-3942-909F-4F33492B2D65}"/>
              </a:ext>
            </a:extLst>
          </p:cNvPr>
          <p:cNvSpPr txBox="1"/>
          <p:nvPr/>
        </p:nvSpPr>
        <p:spPr>
          <a:xfrm>
            <a:off x="6858000" y="0"/>
            <a:ext cx="5334000" cy="369332"/>
          </a:xfrm>
          <a:prstGeom prst="rect">
            <a:avLst/>
          </a:prstGeom>
          <a:solidFill>
            <a:schemeClr val="accent3">
              <a:lumMod val="20000"/>
              <a:lumOff val="80000"/>
            </a:schemeClr>
          </a:solidFill>
        </p:spPr>
        <p:txBody>
          <a:bodyPr wrap="square" rtlCol="0">
            <a:spAutoFit/>
          </a:bodyPr>
          <a:lstStyle/>
          <a:p>
            <a:pPr algn="ctr"/>
            <a:r>
              <a:rPr lang="en-US" b="1" dirty="0"/>
              <a:t>Big Mountain Resort (aka Whitefish Mountain Resort)</a:t>
            </a:r>
          </a:p>
        </p:txBody>
      </p:sp>
    </p:spTree>
    <p:extLst>
      <p:ext uri="{BB962C8B-B14F-4D97-AF65-F5344CB8AC3E}">
        <p14:creationId xmlns:p14="http://schemas.microsoft.com/office/powerpoint/2010/main" val="1265458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E7642-4E77-7949-814C-7AB070D8D01E}"/>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286CD6C9-365E-5542-8F3B-664D80A8CF29}"/>
              </a:ext>
            </a:extLst>
          </p:cNvPr>
          <p:cNvSpPr>
            <a:spLocks noGrp="1"/>
          </p:cNvSpPr>
          <p:nvPr>
            <p:ph idx="1"/>
          </p:nvPr>
        </p:nvSpPr>
        <p:spPr/>
        <p:txBody>
          <a:bodyPr/>
          <a:lstStyle/>
          <a:p>
            <a:r>
              <a:rPr lang="en-US" dirty="0"/>
              <a:t>The main objectives of this project are:</a:t>
            </a:r>
          </a:p>
          <a:p>
            <a:endParaRPr lang="en-US" dirty="0"/>
          </a:p>
          <a:p>
            <a:pPr marL="914400" lvl="1" indent="-457200">
              <a:buFont typeface="+mj-lt"/>
              <a:buAutoNum type="arabicPeriod"/>
            </a:pPr>
            <a:r>
              <a:rPr lang="en-US" dirty="0"/>
              <a:t>Build and train a model to predict ticket prices</a:t>
            </a:r>
          </a:p>
          <a:p>
            <a:pPr marL="914400" lvl="1" indent="-457200">
              <a:buFont typeface="+mj-lt"/>
              <a:buAutoNum type="arabicPeriod"/>
            </a:pPr>
            <a:endParaRPr lang="en-US" dirty="0"/>
          </a:p>
          <a:p>
            <a:pPr marL="914400" lvl="1" indent="-457200">
              <a:buFont typeface="+mj-lt"/>
              <a:buAutoNum type="arabicPeriod"/>
            </a:pPr>
            <a:r>
              <a:rPr lang="en-US" dirty="0"/>
              <a:t>Use the model to identify features (facilities) that have bigger impact on pricing and those that have minimum impact</a:t>
            </a:r>
          </a:p>
        </p:txBody>
      </p:sp>
    </p:spTree>
    <p:extLst>
      <p:ext uri="{BB962C8B-B14F-4D97-AF65-F5344CB8AC3E}">
        <p14:creationId xmlns:p14="http://schemas.microsoft.com/office/powerpoint/2010/main" val="2507745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E0623-A6B8-934A-9B65-2C4500292B94}"/>
              </a:ext>
            </a:extLst>
          </p:cNvPr>
          <p:cNvSpPr>
            <a:spLocks noGrp="1"/>
          </p:cNvSpPr>
          <p:nvPr>
            <p:ph type="title"/>
          </p:nvPr>
        </p:nvSpPr>
        <p:spPr/>
        <p:txBody>
          <a:bodyPr/>
          <a:lstStyle/>
          <a:p>
            <a:r>
              <a:rPr lang="en-US" dirty="0"/>
              <a:t>Recommendation and key findings</a:t>
            </a:r>
          </a:p>
        </p:txBody>
      </p:sp>
      <p:sp>
        <p:nvSpPr>
          <p:cNvPr id="3" name="Content Placeholder 2">
            <a:extLst>
              <a:ext uri="{FF2B5EF4-FFF2-40B4-BE49-F238E27FC236}">
                <a16:creationId xmlns:a16="http://schemas.microsoft.com/office/drawing/2014/main" id="{623C64D1-8F1B-E440-8189-F99CFC259281}"/>
              </a:ext>
            </a:extLst>
          </p:cNvPr>
          <p:cNvSpPr>
            <a:spLocks noGrp="1"/>
          </p:cNvSpPr>
          <p:nvPr>
            <p:ph idx="1"/>
          </p:nvPr>
        </p:nvSpPr>
        <p:spPr/>
        <p:txBody>
          <a:bodyPr>
            <a:normAutofit fontScale="92500"/>
          </a:bodyPr>
          <a:lstStyle/>
          <a:p>
            <a:r>
              <a:rPr lang="en-US" dirty="0"/>
              <a:t>Based on our model, we recommend the following for management to consider:</a:t>
            </a:r>
          </a:p>
          <a:p>
            <a:pPr marL="971550" lvl="1" indent="-514350">
              <a:buFont typeface="+mj-lt"/>
              <a:buAutoNum type="arabicPeriod"/>
            </a:pPr>
            <a:r>
              <a:rPr lang="en-US" dirty="0">
                <a:solidFill>
                  <a:srgbClr val="0432FF"/>
                </a:solidFill>
              </a:rPr>
              <a:t>Increase the ticket prices</a:t>
            </a:r>
          </a:p>
          <a:p>
            <a:pPr lvl="2">
              <a:buFont typeface="Courier New" panose="02070309020205020404" pitchFamily="49" charset="0"/>
              <a:buChar char="o"/>
            </a:pPr>
            <a:r>
              <a:rPr lang="en-US" dirty="0"/>
              <a:t>The current average ticket pricing scheme is too low. Big Mountain resort possesses facilities that are highly valued by consumers and should take advantage of that</a:t>
            </a:r>
          </a:p>
          <a:p>
            <a:pPr marL="971550" lvl="1" indent="-514350">
              <a:buFont typeface="+mj-lt"/>
              <a:buAutoNum type="arabicPeriod"/>
            </a:pPr>
            <a:r>
              <a:rPr lang="en-US" dirty="0">
                <a:solidFill>
                  <a:srgbClr val="0432FF"/>
                </a:solidFill>
              </a:rPr>
              <a:t>Invest on increasing the vertical drop</a:t>
            </a:r>
          </a:p>
          <a:p>
            <a:pPr lvl="2">
              <a:buFont typeface="Courier New" panose="02070309020205020404" pitchFamily="49" charset="0"/>
              <a:buChar char="o"/>
            </a:pPr>
            <a:r>
              <a:rPr lang="en-US" dirty="0"/>
              <a:t>This has the highest potential to support higher ticket prices</a:t>
            </a:r>
          </a:p>
          <a:p>
            <a:pPr marL="971550" lvl="1" indent="-514350">
              <a:buFont typeface="+mj-lt"/>
              <a:buAutoNum type="arabicPeriod"/>
            </a:pPr>
            <a:r>
              <a:rPr lang="en-US" dirty="0">
                <a:solidFill>
                  <a:srgbClr val="0432FF"/>
                </a:solidFill>
              </a:rPr>
              <a:t>Close at least one least used run, it has zero impact on ticket pricing </a:t>
            </a:r>
          </a:p>
          <a:p>
            <a:pPr lvl="2">
              <a:buFont typeface="Courier New" panose="02070309020205020404" pitchFamily="49" charset="0"/>
              <a:buChar char="o"/>
            </a:pPr>
            <a:r>
              <a:rPr lang="en-US" dirty="0"/>
              <a:t>this will save the resort the operational cost for that particular run</a:t>
            </a:r>
          </a:p>
          <a:p>
            <a:pPr marL="971550" lvl="1" indent="-514350">
              <a:buFont typeface="+mj-lt"/>
              <a:buAutoNum type="arabicPeriod"/>
            </a:pPr>
            <a:r>
              <a:rPr lang="en-US" dirty="0">
                <a:solidFill>
                  <a:srgbClr val="0432FF"/>
                </a:solidFill>
              </a:rPr>
              <a:t>There is a potential to close up to 5 runs </a:t>
            </a:r>
          </a:p>
          <a:p>
            <a:pPr lvl="2">
              <a:buFont typeface="Courier New" panose="02070309020205020404" pitchFamily="49" charset="0"/>
              <a:buChar char="o"/>
            </a:pPr>
            <a:r>
              <a:rPr lang="en-US" dirty="0"/>
              <a:t>This will depend on the operation cost of each run (the information we don’t have currently). If the total operational cost of these 5 runs is greater than the reduction of revenue caused by their closure, then there is a room to increase profit by closing these facilities</a:t>
            </a:r>
          </a:p>
          <a:p>
            <a:pPr marL="971550" lvl="1" indent="-514350">
              <a:buFont typeface="+mj-lt"/>
              <a:buAutoNum type="arabicPeriod"/>
            </a:pPr>
            <a:endParaRPr lang="en-US" dirty="0"/>
          </a:p>
          <a:p>
            <a:endParaRPr lang="en-US" dirty="0"/>
          </a:p>
        </p:txBody>
      </p:sp>
    </p:spTree>
    <p:extLst>
      <p:ext uri="{BB962C8B-B14F-4D97-AF65-F5344CB8AC3E}">
        <p14:creationId xmlns:p14="http://schemas.microsoft.com/office/powerpoint/2010/main" val="1796501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BEE41-EB97-8C4F-B5E6-936034C2A568}"/>
              </a:ext>
            </a:extLst>
          </p:cNvPr>
          <p:cNvSpPr>
            <a:spLocks noGrp="1"/>
          </p:cNvSpPr>
          <p:nvPr>
            <p:ph type="title"/>
          </p:nvPr>
        </p:nvSpPr>
        <p:spPr/>
        <p:txBody>
          <a:bodyPr/>
          <a:lstStyle/>
          <a:p>
            <a:r>
              <a:rPr lang="en-US" dirty="0"/>
              <a:t>Modeling results and analysis</a:t>
            </a:r>
          </a:p>
        </p:txBody>
      </p:sp>
      <p:sp>
        <p:nvSpPr>
          <p:cNvPr id="3" name="Content Placeholder 2">
            <a:extLst>
              <a:ext uri="{FF2B5EF4-FFF2-40B4-BE49-F238E27FC236}">
                <a16:creationId xmlns:a16="http://schemas.microsoft.com/office/drawing/2014/main" id="{C559A54C-1737-8049-B052-E8D18DC61BF8}"/>
              </a:ext>
            </a:extLst>
          </p:cNvPr>
          <p:cNvSpPr>
            <a:spLocks noGrp="1"/>
          </p:cNvSpPr>
          <p:nvPr>
            <p:ph idx="1"/>
          </p:nvPr>
        </p:nvSpPr>
        <p:spPr/>
        <p:txBody>
          <a:bodyPr/>
          <a:lstStyle/>
          <a:p>
            <a:r>
              <a:rPr lang="en-US" dirty="0"/>
              <a:t>Random forest regression was used to build and train the model</a:t>
            </a:r>
          </a:p>
          <a:p>
            <a:r>
              <a:rPr lang="en-US" dirty="0"/>
              <a:t>Of the data provided, only 84% was used to build and train the model, the remaining 16% was discarded, as it has missing information</a:t>
            </a:r>
          </a:p>
          <a:p>
            <a:r>
              <a:rPr lang="en-US" dirty="0"/>
              <a:t>In order to avoid biasing the model by the current pricing scheme, the Big Mountain resort’s information was not included in training the model</a:t>
            </a:r>
          </a:p>
          <a:p>
            <a:r>
              <a:rPr lang="en-US" dirty="0"/>
              <a:t>the predicted model was validated using different metrics. the final model achieved a mean absolute error of $9.65 and a standard deviation of $1.5</a:t>
            </a:r>
          </a:p>
        </p:txBody>
      </p:sp>
    </p:spTree>
    <p:extLst>
      <p:ext uri="{BB962C8B-B14F-4D97-AF65-F5344CB8AC3E}">
        <p14:creationId xmlns:p14="http://schemas.microsoft.com/office/powerpoint/2010/main" val="2663461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26067-2A49-654A-A61C-8024BBD8861C}"/>
              </a:ext>
            </a:extLst>
          </p:cNvPr>
          <p:cNvSpPr>
            <a:spLocks noGrp="1"/>
          </p:cNvSpPr>
          <p:nvPr>
            <p:ph type="title"/>
          </p:nvPr>
        </p:nvSpPr>
        <p:spPr/>
        <p:txBody>
          <a:bodyPr/>
          <a:lstStyle/>
          <a:p>
            <a:r>
              <a:rPr lang="en-US" dirty="0"/>
              <a:t>Prediction and scenario testing</a:t>
            </a:r>
          </a:p>
        </p:txBody>
      </p:sp>
      <p:sp>
        <p:nvSpPr>
          <p:cNvPr id="3" name="Content Placeholder 2">
            <a:extLst>
              <a:ext uri="{FF2B5EF4-FFF2-40B4-BE49-F238E27FC236}">
                <a16:creationId xmlns:a16="http://schemas.microsoft.com/office/drawing/2014/main" id="{2A8B3F72-C95C-DF46-8803-71AE5E3D78AB}"/>
              </a:ext>
            </a:extLst>
          </p:cNvPr>
          <p:cNvSpPr>
            <a:spLocks noGrp="1"/>
          </p:cNvSpPr>
          <p:nvPr>
            <p:ph idx="1"/>
          </p:nvPr>
        </p:nvSpPr>
        <p:spPr>
          <a:xfrm>
            <a:off x="200246" y="1676399"/>
            <a:ext cx="6030434" cy="4351338"/>
          </a:xfrm>
        </p:spPr>
        <p:txBody>
          <a:bodyPr>
            <a:normAutofit/>
          </a:bodyPr>
          <a:lstStyle/>
          <a:p>
            <a:r>
              <a:rPr lang="en-US" dirty="0"/>
              <a:t>Our model predicted a ticket price of </a:t>
            </a:r>
            <a:r>
              <a:rPr lang="en-US" dirty="0">
                <a:solidFill>
                  <a:srgbClr val="00B050"/>
                </a:solidFill>
              </a:rPr>
              <a:t>$95.87 </a:t>
            </a:r>
            <a:r>
              <a:rPr lang="en-US" dirty="0"/>
              <a:t>with an error of +/- $10.39</a:t>
            </a:r>
          </a:p>
          <a:p>
            <a:endParaRPr lang="en-US" dirty="0"/>
          </a:p>
          <a:p>
            <a:r>
              <a:rPr lang="en-US" dirty="0"/>
              <a:t>The predicted price is relatively higher than the current price of $81.</a:t>
            </a:r>
          </a:p>
          <a:p>
            <a:endParaRPr lang="en-US" dirty="0"/>
          </a:p>
          <a:p>
            <a:r>
              <a:rPr lang="en-US" dirty="0"/>
              <a:t>The predicted model also ranked the facilities according to their impact on pricing.</a:t>
            </a:r>
          </a:p>
          <a:p>
            <a:pPr lvl="1"/>
            <a:endParaRPr lang="en-US" dirty="0"/>
          </a:p>
          <a:p>
            <a:endParaRPr lang="en-US" dirty="0"/>
          </a:p>
        </p:txBody>
      </p:sp>
      <p:pic>
        <p:nvPicPr>
          <p:cNvPr id="4" name="Picture 2">
            <a:extLst>
              <a:ext uri="{FF2B5EF4-FFF2-40B4-BE49-F238E27FC236}">
                <a16:creationId xmlns:a16="http://schemas.microsoft.com/office/drawing/2014/main" id="{2725BCBC-103F-9549-997C-6A5FB90992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0325" y="1690688"/>
            <a:ext cx="5881429" cy="4724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7845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26067-2A49-654A-A61C-8024BBD8861C}"/>
              </a:ext>
            </a:extLst>
          </p:cNvPr>
          <p:cNvSpPr>
            <a:spLocks noGrp="1"/>
          </p:cNvSpPr>
          <p:nvPr>
            <p:ph type="title"/>
          </p:nvPr>
        </p:nvSpPr>
        <p:spPr>
          <a:xfrm>
            <a:off x="289267" y="134660"/>
            <a:ext cx="11300221" cy="1325563"/>
          </a:xfrm>
        </p:spPr>
        <p:txBody>
          <a:bodyPr/>
          <a:lstStyle/>
          <a:p>
            <a:r>
              <a:rPr lang="en-US" dirty="0"/>
              <a:t>Big Mountain Resort Facilities vs The Competition</a:t>
            </a:r>
          </a:p>
        </p:txBody>
      </p:sp>
      <p:pic>
        <p:nvPicPr>
          <p:cNvPr id="25" name="Picture 2">
            <a:extLst>
              <a:ext uri="{FF2B5EF4-FFF2-40B4-BE49-F238E27FC236}">
                <a16:creationId xmlns:a16="http://schemas.microsoft.com/office/drawing/2014/main" id="{554E935D-898D-2444-9B1A-3834A32031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3324" y="1325087"/>
            <a:ext cx="4480278" cy="265149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6372A680-2D5F-864A-8678-BEEAF4DF9F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3438" y="1325087"/>
            <a:ext cx="4568480" cy="2655834"/>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a:extLst>
              <a:ext uri="{FF2B5EF4-FFF2-40B4-BE49-F238E27FC236}">
                <a16:creationId xmlns:a16="http://schemas.microsoft.com/office/drawing/2014/main" id="{7D13B564-49A7-8E43-A68D-F843916415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3325" y="4227772"/>
            <a:ext cx="4480277" cy="2630228"/>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021CD6F3-B522-6248-ACF5-4103BEB98F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03438" y="4227772"/>
            <a:ext cx="4568480" cy="2630228"/>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5FB3E520-BEBE-A942-BA59-71A33328F61C}"/>
              </a:ext>
            </a:extLst>
          </p:cNvPr>
          <p:cNvSpPr txBox="1"/>
          <p:nvPr/>
        </p:nvSpPr>
        <p:spPr>
          <a:xfrm>
            <a:off x="120082" y="2763349"/>
            <a:ext cx="2920830" cy="2677656"/>
          </a:xfrm>
          <a:prstGeom prst="rect">
            <a:avLst/>
          </a:prstGeom>
          <a:noFill/>
        </p:spPr>
        <p:txBody>
          <a:bodyPr wrap="square" rtlCol="0">
            <a:spAutoFit/>
          </a:bodyPr>
          <a:lstStyle/>
          <a:p>
            <a:r>
              <a:rPr lang="en-US" sz="2400" dirty="0">
                <a:solidFill>
                  <a:srgbClr val="0432FF"/>
                </a:solidFill>
              </a:rPr>
              <a:t>Big Mountain’s values for these top features sits at the top of the competition. Hence increasing the ticket price could be justified.</a:t>
            </a:r>
          </a:p>
        </p:txBody>
      </p:sp>
    </p:spTree>
    <p:extLst>
      <p:ext uri="{BB962C8B-B14F-4D97-AF65-F5344CB8AC3E}">
        <p14:creationId xmlns:p14="http://schemas.microsoft.com/office/powerpoint/2010/main" val="3224370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867A4-EB05-114C-87B2-1D4A49A2856C}"/>
              </a:ext>
            </a:extLst>
          </p:cNvPr>
          <p:cNvSpPr>
            <a:spLocks noGrp="1"/>
          </p:cNvSpPr>
          <p:nvPr>
            <p:ph type="title"/>
          </p:nvPr>
        </p:nvSpPr>
        <p:spPr>
          <a:xfrm>
            <a:off x="540488" y="32118"/>
            <a:ext cx="10515600" cy="1325563"/>
          </a:xfrm>
        </p:spPr>
        <p:txBody>
          <a:bodyPr/>
          <a:lstStyle/>
          <a:p>
            <a:r>
              <a:rPr lang="en-US" dirty="0"/>
              <a:t>Scenario Testing</a:t>
            </a:r>
          </a:p>
        </p:txBody>
      </p:sp>
      <p:sp>
        <p:nvSpPr>
          <p:cNvPr id="3" name="Content Placeholder 2">
            <a:extLst>
              <a:ext uri="{FF2B5EF4-FFF2-40B4-BE49-F238E27FC236}">
                <a16:creationId xmlns:a16="http://schemas.microsoft.com/office/drawing/2014/main" id="{54E2ACDD-5B2B-424F-B03A-B0E7C568A618}"/>
              </a:ext>
            </a:extLst>
          </p:cNvPr>
          <p:cNvSpPr>
            <a:spLocks noGrp="1"/>
          </p:cNvSpPr>
          <p:nvPr>
            <p:ph idx="1"/>
          </p:nvPr>
        </p:nvSpPr>
        <p:spPr>
          <a:xfrm>
            <a:off x="327837" y="1116419"/>
            <a:ext cx="6365327" cy="5571459"/>
          </a:xfrm>
        </p:spPr>
        <p:txBody>
          <a:bodyPr>
            <a:noAutofit/>
          </a:bodyPr>
          <a:lstStyle/>
          <a:p>
            <a:r>
              <a:rPr lang="en-US" sz="2400" dirty="0"/>
              <a:t>Several scenario tests were conducted using the predicted model. the following key assumptions were used to calculate the revenue</a:t>
            </a:r>
          </a:p>
          <a:p>
            <a:pPr lvl="1">
              <a:buFont typeface="Courier New" panose="02070309020205020404" pitchFamily="49" charset="0"/>
              <a:buChar char="o"/>
            </a:pPr>
            <a:r>
              <a:rPr lang="en-US" sz="2000" dirty="0"/>
              <a:t>350000 visitors per season</a:t>
            </a:r>
          </a:p>
          <a:p>
            <a:pPr lvl="1">
              <a:buFont typeface="Courier New" panose="02070309020205020404" pitchFamily="49" charset="0"/>
              <a:buChar char="o"/>
            </a:pPr>
            <a:r>
              <a:rPr lang="en-US" sz="2000" dirty="0"/>
              <a:t>On average 5 days of skiing per visitor</a:t>
            </a:r>
          </a:p>
          <a:p>
            <a:pPr lvl="1"/>
            <a:endParaRPr lang="en-US" sz="2000" dirty="0"/>
          </a:p>
          <a:p>
            <a:r>
              <a:rPr lang="en-US" sz="2400" dirty="0">
                <a:solidFill>
                  <a:srgbClr val="0432FF"/>
                </a:solidFill>
              </a:rPr>
              <a:t>Scenario 1 --- Closing up to 10 least used runs</a:t>
            </a:r>
          </a:p>
          <a:p>
            <a:pPr lvl="1">
              <a:buFont typeface="Courier New" panose="02070309020205020404" pitchFamily="49" charset="0"/>
              <a:buChar char="o"/>
            </a:pPr>
            <a:r>
              <a:rPr lang="en-US" sz="2000" dirty="0"/>
              <a:t>Closing one run does not have any impact on ticket price.</a:t>
            </a:r>
          </a:p>
          <a:p>
            <a:pPr lvl="1">
              <a:buFont typeface="Courier New" panose="02070309020205020404" pitchFamily="49" charset="0"/>
              <a:buChar char="o"/>
            </a:pPr>
            <a:r>
              <a:rPr lang="en-US" sz="2000" dirty="0"/>
              <a:t>Closing up to 3 runs would reduce the price by ~ $0.7 and the revenue by ~ $1.2M</a:t>
            </a:r>
          </a:p>
          <a:p>
            <a:pPr lvl="1">
              <a:buFont typeface="Courier New" panose="02070309020205020404" pitchFamily="49" charset="0"/>
              <a:buChar char="o"/>
            </a:pPr>
            <a:r>
              <a:rPr lang="en-US" sz="2000" dirty="0"/>
              <a:t>However closing 3 runs and closing 5 runs have the same impact of pricing and hence Big Mountain may as well close 5 runs instead of 3 </a:t>
            </a:r>
          </a:p>
          <a:p>
            <a:pPr lvl="1">
              <a:buFont typeface="Courier New" panose="02070309020205020404" pitchFamily="49" charset="0"/>
              <a:buChar char="o"/>
            </a:pPr>
            <a:r>
              <a:rPr lang="en-US" sz="2000" dirty="0"/>
              <a:t>Closing 6 or more successively will reduce the ticket price and revenue</a:t>
            </a:r>
          </a:p>
        </p:txBody>
      </p:sp>
      <p:pic>
        <p:nvPicPr>
          <p:cNvPr id="4" name="Picture 2">
            <a:extLst>
              <a:ext uri="{FF2B5EF4-FFF2-40B4-BE49-F238E27FC236}">
                <a16:creationId xmlns:a16="http://schemas.microsoft.com/office/drawing/2014/main" id="{B4CC0761-2DAD-8D44-A0E3-93A7A7BE30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3165" y="2349906"/>
            <a:ext cx="5498836" cy="2934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6679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867A4-EB05-114C-87B2-1D4A49A2856C}"/>
              </a:ext>
            </a:extLst>
          </p:cNvPr>
          <p:cNvSpPr>
            <a:spLocks noGrp="1"/>
          </p:cNvSpPr>
          <p:nvPr>
            <p:ph type="title"/>
          </p:nvPr>
        </p:nvSpPr>
        <p:spPr>
          <a:xfrm>
            <a:off x="540488" y="32118"/>
            <a:ext cx="10515600" cy="1325563"/>
          </a:xfrm>
        </p:spPr>
        <p:txBody>
          <a:bodyPr/>
          <a:lstStyle/>
          <a:p>
            <a:r>
              <a:rPr lang="en-US" dirty="0"/>
              <a:t>Scenario Testing cont.</a:t>
            </a:r>
          </a:p>
        </p:txBody>
      </p:sp>
      <p:sp>
        <p:nvSpPr>
          <p:cNvPr id="3" name="Content Placeholder 2">
            <a:extLst>
              <a:ext uri="{FF2B5EF4-FFF2-40B4-BE49-F238E27FC236}">
                <a16:creationId xmlns:a16="http://schemas.microsoft.com/office/drawing/2014/main" id="{54E2ACDD-5B2B-424F-B03A-B0E7C568A618}"/>
              </a:ext>
            </a:extLst>
          </p:cNvPr>
          <p:cNvSpPr>
            <a:spLocks noGrp="1"/>
          </p:cNvSpPr>
          <p:nvPr>
            <p:ph idx="1"/>
          </p:nvPr>
        </p:nvSpPr>
        <p:spPr>
          <a:xfrm>
            <a:off x="327837" y="1116419"/>
            <a:ext cx="11323675" cy="5571459"/>
          </a:xfrm>
        </p:spPr>
        <p:txBody>
          <a:bodyPr>
            <a:noAutofit/>
          </a:bodyPr>
          <a:lstStyle/>
          <a:p>
            <a:r>
              <a:rPr lang="en-US" sz="2400" dirty="0">
                <a:solidFill>
                  <a:srgbClr val="0432FF"/>
                </a:solidFill>
              </a:rPr>
              <a:t>Scenario 2 --- Increase the vertical drop by 150 feet by adding a run, and installing an additional chair lift</a:t>
            </a:r>
          </a:p>
          <a:p>
            <a:pPr lvl="1">
              <a:buFont typeface="Courier New" panose="02070309020205020404" pitchFamily="49" charset="0"/>
              <a:buChar char="o"/>
            </a:pPr>
            <a:r>
              <a:rPr lang="en-US" sz="2000" dirty="0"/>
              <a:t>This scenario has a potential to increase the ticket price by $1.99 which resulted on increase in total revenue by $3.5M and adjusted revenue of $1.96M (subtracting the operational cost of the new added chair lift)</a:t>
            </a:r>
          </a:p>
          <a:p>
            <a:pPr lvl="1">
              <a:buFont typeface="Courier New" panose="02070309020205020404" pitchFamily="49" charset="0"/>
              <a:buChar char="o"/>
            </a:pPr>
            <a:endParaRPr lang="en-US" sz="2000" dirty="0"/>
          </a:p>
          <a:p>
            <a:r>
              <a:rPr lang="en-US" sz="2400" dirty="0">
                <a:solidFill>
                  <a:srgbClr val="0432FF"/>
                </a:solidFill>
              </a:rPr>
              <a:t>Scenario 3 --- The same as scenario 2 but with addition of 2 acres of snow making cover</a:t>
            </a:r>
          </a:p>
          <a:p>
            <a:pPr lvl="1">
              <a:buFont typeface="Courier New" panose="02070309020205020404" pitchFamily="49" charset="0"/>
              <a:buChar char="o"/>
            </a:pPr>
            <a:r>
              <a:rPr lang="en-US" sz="2000" dirty="0"/>
              <a:t>No impact on ticket pricing</a:t>
            </a:r>
          </a:p>
          <a:p>
            <a:endParaRPr lang="en-US" sz="2400" dirty="0"/>
          </a:p>
          <a:p>
            <a:r>
              <a:rPr lang="en-US" sz="2400" dirty="0">
                <a:solidFill>
                  <a:srgbClr val="0432FF"/>
                </a:solidFill>
              </a:rPr>
              <a:t>Scenario 4 --- Increase longest run by 0.2 miles and snow making cover by 4 acres</a:t>
            </a:r>
          </a:p>
          <a:p>
            <a:pPr lvl="1">
              <a:buFont typeface="Courier New" panose="02070309020205020404" pitchFamily="49" charset="0"/>
              <a:buChar char="o"/>
            </a:pPr>
            <a:r>
              <a:rPr lang="en-US" sz="2000" dirty="0"/>
              <a:t>No impact on ticket pricing</a:t>
            </a:r>
          </a:p>
        </p:txBody>
      </p:sp>
    </p:spTree>
    <p:extLst>
      <p:ext uri="{BB962C8B-B14F-4D97-AF65-F5344CB8AC3E}">
        <p14:creationId xmlns:p14="http://schemas.microsoft.com/office/powerpoint/2010/main" val="4490604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1412</TotalTime>
  <Words>857</Words>
  <Application>Microsoft Macintosh PowerPoint</Application>
  <PresentationFormat>Widescreen</PresentationFormat>
  <Paragraphs>70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Courier New</vt:lpstr>
      <vt:lpstr>Office Theme</vt:lpstr>
      <vt:lpstr>The Big Mountain Resort</vt:lpstr>
      <vt:lpstr>Problem Identification</vt:lpstr>
      <vt:lpstr>Objectives</vt:lpstr>
      <vt:lpstr>Recommendation and key findings</vt:lpstr>
      <vt:lpstr>Modeling results and analysis</vt:lpstr>
      <vt:lpstr>Prediction and scenario testing</vt:lpstr>
      <vt:lpstr>Big Mountain Resort Facilities vs The Competition</vt:lpstr>
      <vt:lpstr>Scenario Testing</vt:lpstr>
      <vt:lpstr>Scenario Testing cont.</vt:lpstr>
      <vt:lpstr>Summary and conclusion</vt:lpstr>
      <vt:lpstr>Further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Biniam Asmerom</dc:creator>
  <cp:lastModifiedBy>Biniam Asmerom</cp:lastModifiedBy>
  <cp:revision>26</cp:revision>
  <dcterms:created xsi:type="dcterms:W3CDTF">2021-07-19T15:41:13Z</dcterms:created>
  <dcterms:modified xsi:type="dcterms:W3CDTF">2021-07-20T15:14:01Z</dcterms:modified>
</cp:coreProperties>
</file>

<file path=docProps/thumbnail.jpeg>
</file>